
<file path=[Content_Types].xml><?xml version="1.0" encoding="utf-8"?>
<Types xmlns="http://schemas.openxmlformats.org/package/2006/content-types">
  <Default ContentType="video/mp4" Extension="mp4"/>
  <Default ContentType="application/xml" Extension="xml"/>
  <Default ContentType="image/png" Extension="png"/>
  <Default ContentType="image/jpeg" Extension="jpeg"/>
  <Default ContentType="application/vnd.openxmlformats-package.relationships+xml" Extension="rels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tags+xml" PartName="/ppt/tags/tag1.xml"/>
  <Override ContentType="application/vnd.openxmlformats-officedocument.presentationml.viewProps+xml" PartName="/ppt/viewProps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9144000"/>
  <p:notesSz cx="6858000" cy="9144000"/>
  <p:custDataLst>
    <p:tags r:id="rId22"/>
  </p:custDataLst>
  <p:defaultTextStyle>
    <a:defPPr lvl="0">
      <a:defRPr lang="en-US"/>
    </a:defPPr>
    <a:lvl1pPr defTabSz="9144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9144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9144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9144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9144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9144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9144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9144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9144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1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tags" Target="tags/tag1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1.xml"/><Relationship Id="rId3" Type="http://schemas.openxmlformats.org/officeDocument/2006/relationships/presProps" Target="presProps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media1.mp4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72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73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74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75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7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type="title">
  <p:cSld name="Title Slide">
    <p:bg>
      <p:bgPr>
        <a:solidFill>
          <a:schemeClr val="bg1"/>
        </a:solidFill>
      </p:bgPr>
    </p:bg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Picture 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19050"/>
            <a:ext cx="9155113" cy="6867525"/>
          </a:xfrm>
          <a:prstGeom prst="rect"/>
          <a:noFill/>
          <a:ln w="9525">
            <a:noFill/>
          </a:ln>
        </p:spPr>
      </p:pic>
      <p:sp>
        <p:nvSpPr>
          <p:cNvPr id="1048604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547813" y="1701800"/>
            <a:ext cx="6908800" cy="1082675"/>
          </a:xfrm>
        </p:spPr>
        <p:txBody>
          <a:bodyPr/>
          <a:p>
            <a:pPr lvl="0"/>
            <a:r>
              <a:rPr altLang="zh-CN" lang="en-US" noProof="0" smtClean="0"/>
              <a:t>Click to edit Master title style</a:t>
            </a:r>
            <a:endParaRPr altLang="zh-CN" lang="en-US" noProof="0" smtClean="0"/>
          </a:p>
        </p:txBody>
      </p:sp>
      <p:sp>
        <p:nvSpPr>
          <p:cNvPr id="1048605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547813" y="2927350"/>
            <a:ext cx="6913562" cy="1752600"/>
          </a:xfrm>
        </p:spPr>
        <p:txBody>
          <a:bodyPr/>
          <a:lstStyle>
            <a:lvl1pPr algn="r" indent="0" marL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altLang="zh-CN" lang="en-US" noProof="0" smtClean="0"/>
              <a:t>Click to edit Master subtitle style</a:t>
            </a:r>
            <a:endParaRPr altLang="zh-CN" lang="en-US" noProof="0" smtClean="0"/>
          </a:p>
        </p:txBody>
      </p:sp>
      <p:sp>
        <p:nvSpPr>
          <p:cNvPr id="1048606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/>
          <a:noFill/>
        </p:spPr>
        <p:txBody>
          <a:bodyPr anchor="t" anchorCtr="0" bIns="45720" compatLnSpc="1" lIns="91440" numCol="1" rIns="91440" tIns="45720" vert="horz" wrap="square"/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607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/>
          <a:noFill/>
        </p:spPr>
        <p:txBody>
          <a:bodyPr anchor="t" anchorCtr="0" bIns="45720" compatLnSpc="1" lIns="91440" numCol="1" rIns="91440" tIns="45720" vert="horz" wrap="square"/>
          <a:p>
            <a:endParaRPr lang="en-US"/>
          </a:p>
        </p:txBody>
      </p:sp>
      <p:sp>
        <p:nvSpPr>
          <p:cNvPr id="1048608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/>
          <a:noFill/>
        </p:spPr>
        <p:txBody>
          <a:bodyPr anchor="t" anchorCtr="0" bIns="45720" compatLnSpc="1" lIns="91440" numCol="1" rIns="91440" tIns="45720" vert="horz" wrap="square"/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wipe dir="l"/>
  </p:transition>
  <p:hf dt="0" ftr="0" hdr="0" sldNum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50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5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65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wipe dir="l"/>
  </p:transition>
  <p:hf dt="0" ftr="0" hdr="0" sldNum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5937250"/>
          </a:xfrm>
        </p:spPr>
        <p:txBody>
          <a:bodyPr vert="eaVert"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39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5937250"/>
          </a:xfrm>
        </p:spPr>
        <p:txBody>
          <a:bodyPr vert="eaVert"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4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64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wipe dir="l"/>
  </p:transition>
  <p:hf dt="0" ftr="0" hdr="0" sldNum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58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58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59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9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wipe dir="l"/>
  </p:transition>
  <p:hf dt="0" ftr="0" hdr="0" sldNum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582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indent="0" marL="0">
              <a:buNone/>
              <a:defRPr sz="2400"/>
            </a:lvl1pPr>
            <a:lvl2pPr indent="0" marL="457200">
              <a:buNone/>
              <a:defRPr sz="2000"/>
            </a:lvl2pPr>
            <a:lvl3pPr indent="0" marL="914400">
              <a:buNone/>
              <a:defRPr sz="18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wipe dir="l"/>
  </p:transition>
  <p:hf dt="0" ftr="0" hdr="0" sldNum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597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74750"/>
            <a:ext cx="4038600" cy="4953000"/>
          </a:xfrm>
        </p:spPr>
        <p:txBody>
          <a:bodyPr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598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74750"/>
            <a:ext cx="4038600" cy="4953000"/>
          </a:xfrm>
        </p:spPr>
        <p:txBody>
          <a:bodyPr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59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60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0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wipe dir="l"/>
  </p:transition>
  <p:hf dt="0" ftr="0" hdr="0" sldNum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55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1048656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5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1048658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5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66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wipe dir="l"/>
  </p:transition>
  <p:hf dt="0" ftr="0" hdr="0" sldNum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35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63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3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wipe dir="l"/>
  </p:transition>
  <p:hf dt="0" ftr="0" hdr="0" sldNum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66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wipe dir="l"/>
  </p:transition>
  <p:hf dt="0" ftr="0" hdr="0" sldNum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66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67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104866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66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7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wipe dir="l"/>
  </p:transition>
  <p:hf dt="0" ftr="0" hdr="0" sldNum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44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anchor="t" anchorCtr="0" bIns="45720" compatLnSpc="1" lIns="91440" numCol="1" rIns="91440" tIns="45720" vert="horz" wrap="square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pPr algn="l" defTabSz="914400" eaLnBrk="1" fontAlgn="base" hangingPunct="1" indent="0" latinLnBrk="0" lvl="0" marL="0" marR="0" rtl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endParaRPr baseline="0" b="0" cap="none" sz="3200" i="0" kern="1200" kumimoji="0" lang="en-US" noProof="0" normalizeH="0" spc="0" strike="noStrike" u="none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645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104864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64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4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wipe dir="l"/>
  </p:transition>
  <p:hf dt="0" ftr="0" hdr="0" sldNum="0"/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image" Target="../media/image2.jpeg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8" name=""/>
        <p:cNvGrpSpPr/>
        <p:nvPr/>
      </p:nvGrpSpPr>
      <p:grpSpPr>
        <a:xfrm/>
      </p:grpSpPr>
      <p:pic>
        <p:nvPicPr>
          <p:cNvPr id="2097152" name="Picture 8"/>
          <p:cNvPicPr>
            <a:picLocks noChangeAspect="1"/>
          </p:cNvPicPr>
          <p:nvPr/>
        </p:nvPicPr>
        <p:blipFill>
          <a:blip xmlns:r="http://schemas.openxmlformats.org/officeDocument/2006/relationships" r:embed="rId12"/>
          <a:stretch>
            <a:fillRect/>
          </a:stretch>
        </p:blipFill>
        <p:spPr>
          <a:xfrm>
            <a:off x="0" y="0"/>
            <a:ext cx="9144000" cy="6858000"/>
          </a:xfrm>
          <a:prstGeom prst="rect"/>
          <a:noFill/>
          <a:ln w="9525">
            <a:noFill/>
          </a:ln>
        </p:spPr>
      </p:pic>
      <p:sp>
        <p:nvSpPr>
          <p:cNvPr id="1048576" name="Rectangle 3"/>
          <p:cNvSpPr>
            <a:spLocks noGrp="1"/>
          </p:cNvSpPr>
          <p:nvPr>
            <p:ph type="title"/>
          </p:nvPr>
        </p:nvSpPr>
        <p:spPr>
          <a:xfrm>
            <a:off x="457200" y="190500"/>
            <a:ext cx="8229600" cy="582613"/>
          </a:xfrm>
          <a:prstGeom prst="rect"/>
          <a:noFill/>
          <a:ln w="9525">
            <a:noFill/>
          </a:ln>
        </p:spPr>
        <p:txBody>
          <a:bodyPr anchor="ctr"/>
          <a:p>
            <a:pPr lvl="0"/>
            <a:r>
              <a:rPr altLang="zh-CN" dirty="0" lang="en-US"/>
              <a:t>Click to edit Master title style</a:t>
            </a:r>
            <a:endParaRPr altLang="zh-CN" dirty="0" lang="en-US"/>
          </a:p>
        </p:txBody>
      </p:sp>
      <p:sp>
        <p:nvSpPr>
          <p:cNvPr id="1048577" name="Rectangle 4"/>
          <p:cNvSpPr>
            <a:spLocks noGrp="1"/>
          </p:cNvSpPr>
          <p:nvPr>
            <p:ph type="body" idx="1"/>
          </p:nvPr>
        </p:nvSpPr>
        <p:spPr>
          <a:xfrm>
            <a:off x="457200" y="1174750"/>
            <a:ext cx="8229600" cy="4953000"/>
          </a:xfrm>
          <a:prstGeom prst="rect"/>
          <a:noFill/>
          <a:ln w="9525">
            <a:noFill/>
          </a:ln>
        </p:spPr>
        <p:txBody>
          <a:bodyPr/>
          <a:p>
            <a:pPr lvl="0"/>
            <a:r>
              <a:rPr altLang="zh-CN" dirty="0" lang="en-US"/>
              <a:t>Click to edit Master text styles</a:t>
            </a:r>
            <a:endParaRPr altLang="zh-CN" dirty="0" lang="en-US"/>
          </a:p>
          <a:p>
            <a:pPr lvl="1"/>
            <a:r>
              <a:rPr altLang="zh-CN" dirty="0" lang="en-US"/>
              <a:t>Second level</a:t>
            </a:r>
            <a:endParaRPr altLang="zh-CN" dirty="0" lang="en-US"/>
          </a:p>
          <a:p>
            <a:pPr lvl="2"/>
            <a:r>
              <a:rPr altLang="zh-CN" dirty="0" lang="en-US"/>
              <a:t>Third level</a:t>
            </a:r>
            <a:endParaRPr altLang="zh-CN" dirty="0" lang="en-US"/>
          </a:p>
          <a:p>
            <a:pPr lvl="3"/>
            <a:r>
              <a:rPr altLang="zh-CN" dirty="0" lang="en-US"/>
              <a:t>Fourth level</a:t>
            </a:r>
            <a:endParaRPr altLang="zh-CN" dirty="0" lang="en-US"/>
          </a:p>
          <a:p>
            <a:pPr lvl="4"/>
            <a:r>
              <a:rPr altLang="zh-CN" dirty="0" lang="en-US"/>
              <a:t>Fifth level</a:t>
            </a:r>
            <a:endParaRPr altLang="zh-CN" dirty="0" lang="en-US"/>
          </a:p>
        </p:txBody>
      </p:sp>
      <p:sp>
        <p:nvSpPr>
          <p:cNvPr id="1048578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/>
          <a:noFill/>
          <a:ln>
            <a:noFill/>
          </a:ln>
          <a:effectLst/>
        </p:spPr>
        <p:txBody>
          <a:bodyPr anchor="t" anchorCtr="0" bIns="45720" compatLnSpc="1" lIns="91440" numCol="1" rIns="91440" tIns="45720" vert="horz" wrap="square"/>
          <a:lstStyle>
            <a:lvl1pPr>
              <a:defRPr sz="1400"/>
            </a:lvl1pPr>
          </a:lstStyle>
          <a:p>
            <a:fld id="{F59EECB7-DD0B-47E1-AACB-864415933B75}" type="datetimeFigureOut">
              <a:rPr lang="en-US" smtClean="0"/>
            </a:fld>
            <a:endParaRPr lang="en-US"/>
          </a:p>
        </p:txBody>
      </p:sp>
      <p:sp>
        <p:nvSpPr>
          <p:cNvPr id="1048579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/>
          <a:noFill/>
          <a:ln>
            <a:noFill/>
          </a:ln>
          <a:effectLst/>
        </p:spPr>
        <p:txBody>
          <a:bodyPr anchor="t" anchorCtr="0" bIns="45720" compatLnSpc="1" lIns="91440" numCol="1" rIns="91440" tIns="45720" vert="horz" wrap="square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48580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/>
          <a:noFill/>
          <a:ln>
            <a:noFill/>
          </a:ln>
          <a:effectLst/>
        </p:spPr>
        <p:txBody>
          <a:bodyPr anchor="t" anchorCtr="0" bIns="45720" compatLnSpc="1" lIns="91440" numCol="1" rIns="91440" tIns="45720" vert="horz" wrap="square"/>
          <a:lstStyle>
            <a:lvl1pPr algn="r">
              <a:defRPr sz="1400"/>
            </a:lvl1pPr>
          </a:lstStyle>
          <a:p>
            <a:fld id="{E38575A0-9460-468B-82D4-19997CD54D4F}" type="slidenum">
              <a:rPr lang="en-US" smtClean="0"/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wipe dir="l"/>
  </p:transition>
  <p:hf dt="0" ftr="0" hdr="0" sldNum="0"/>
  <p:txStyles>
    <p:titleStyle>
      <a:lvl1pPr algn="r" fontAlgn="base" rtl="0">
        <a:spcBef>
          <a:spcPct val="0"/>
        </a:spcBef>
        <a:spcAft>
          <a:spcPct val="0"/>
        </a:spcAft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  <a:lvl2pPr algn="r" fontAlgn="base" rtl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r" fontAlgn="base" rtl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r" fontAlgn="base" rtl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r" fontAlgn="base" rtl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algn="r" fontAlgn="base" marL="457200" rtl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algn="r" fontAlgn="base" marL="914400" rtl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algn="r" fontAlgn="base" marL="1371600" rtl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algn="r" fontAlgn="base" marL="1828800" rtl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algn="l" fontAlgn="base" indent="-342900" marL="342900" rtl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fontAlgn="base" indent="-285750" marL="742950" rtl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fontAlgn="base" indent="-228600" marL="1143000" rtl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fontAlgn="base" indent="-228600" marL="1600200" rtl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fontAlgn="base" indent="-228600" marL="2057400" rtl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4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hyperlink" Target="https://en.wikipedia.org/wiki/Speed_bump" TargetMode="Externa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4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hyperlink" Target="https://en.wikipedia.org/wiki/Traffic_calming" TargetMode="Externa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4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Google Shape;2055;p1"/>
          <p:cNvSpPr txBox="1"/>
          <p:nvPr>
            <p:ph type="ctrTitle"/>
          </p:nvPr>
        </p:nvSpPr>
        <p:spPr>
          <a:xfrm>
            <a:off x="897890" y="1333500"/>
            <a:ext cx="8062500" cy="1797600"/>
          </a:xfrm>
          <a:prstGeom prst="rect"/>
          <a:noFill/>
          <a:ln>
            <a:noFill/>
          </a:ln>
        </p:spPr>
        <p:txBody>
          <a:bodyPr anchor="b" anchorCtr="0" bIns="45700" lIns="91425" rIns="91425" spcFirstLastPara="1" tIns="45700" wrap="square">
            <a:normAutofit/>
          </a:bodyPr>
          <a:p>
            <a:pPr algn="ctr" indent="0" lvl="0" marL="484505" rtl="0">
              <a:spcBef>
                <a:spcPts val="0"/>
              </a:spcBef>
              <a:spcAft>
                <a:spcPts val="0"/>
              </a:spcAft>
              <a:buClr>
                <a:srgbClr val="FF599C"/>
              </a:buClr>
              <a:buSzPts val="4400"/>
              <a:buFont typeface="Century Gothic"/>
              <a:buNone/>
            </a:pPr>
            <a:r>
              <a:rPr sz="5400" lang="en-US">
                <a:latin typeface="Times New Roman"/>
                <a:ea typeface="Times New Roman"/>
                <a:cs typeface="Times New Roman"/>
                <a:sym typeface="Times New Roman"/>
              </a:rPr>
              <a:t>SSB</a:t>
            </a:r>
            <a:b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sz="2000" lang="en-US">
                <a:latin typeface="Times New Roman"/>
                <a:ea typeface="Times New Roman"/>
                <a:cs typeface="Times New Roman"/>
                <a:sym typeface="Times New Roman"/>
              </a:rPr>
              <a:t>Smart Speed Breaker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8610" name="Google Shape;2056;p1"/>
          <p:cNvSpPr txBox="1"/>
          <p:nvPr>
            <p:ph type="subTitle" idx="1"/>
          </p:nvPr>
        </p:nvSpPr>
        <p:spPr>
          <a:xfrm>
            <a:off x="1402880" y="4314071"/>
            <a:ext cx="8062800" cy="27744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p>
            <a:pPr algn="l" indent="0" lvl="0" marL="0" marR="3683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sz="2000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marR="3683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sz="2000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Abhay P A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marR="3683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sz="2000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Akshay K 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marR="3683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sz="2000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Jishnu N V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marR="3683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sz="2000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Yaswanth P S 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 smtClean="0">
                <a:latin typeface="Times New Roman" panose="02020603050405020304" charset="0"/>
              </a:rPr>
              <a:t>SPEED CUSHION</a:t>
            </a:r>
            <a:endParaRPr dirty="0" lang="en-US">
              <a:latin typeface="Times New Roman" panose="02020603050405020304" charset="0"/>
            </a:endParaRPr>
          </a:p>
        </p:txBody>
      </p:sp>
      <p:sp>
        <p:nvSpPr>
          <p:cNvPr id="1048629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5833" lnSpcReduction="20000"/>
          </a:bodyPr>
          <a:p>
            <a:pPr algn="just"/>
            <a:endParaRPr dirty="0" sz="2400" lang="en-US" smtClean="0">
              <a:latin typeface="Times New Roman" panose="02020603050405020304" charset="0"/>
            </a:endParaRPr>
          </a:p>
          <a:p>
            <a:pPr algn="just"/>
            <a:r>
              <a:rPr dirty="0" sz="2400" lang="en-US" smtClean="0">
                <a:latin typeface="Times New Roman" panose="02020603050405020304" charset="0"/>
              </a:rPr>
              <a:t>A speed cushion is a short, raised, rounded device, normally in the centre of a road lane.</a:t>
            </a:r>
            <a:endParaRPr dirty="0" sz="2400" lang="en-US" smtClean="0">
              <a:latin typeface="Times New Roman" panose="02020603050405020304" charset="0"/>
            </a:endParaRPr>
          </a:p>
          <a:p>
            <a:pPr algn="just"/>
            <a:r>
              <a:rPr dirty="0" sz="2400" lang="en-US" smtClean="0">
                <a:latin typeface="Times New Roman" panose="02020603050405020304" charset="0"/>
              </a:rPr>
              <a:t>Designed to be slightly wider than a car, so car drivers need to slow down. </a:t>
            </a:r>
            <a:endParaRPr dirty="0" sz="2400" lang="en-US" smtClean="0">
              <a:latin typeface="Times New Roman" panose="02020603050405020304" charset="0"/>
            </a:endParaRPr>
          </a:p>
          <a:p>
            <a:pPr algn="just"/>
            <a:r>
              <a:rPr dirty="0" sz="2400" lang="en-US" smtClean="0">
                <a:latin typeface="Times New Roman" panose="02020603050405020304" charset="0"/>
              </a:rPr>
              <a:t>Buses are wider than cars, so they can drive over speed cushions without passengers feeling anything. </a:t>
            </a:r>
            <a:endParaRPr dirty="0" sz="2400" lang="en-US">
              <a:latin typeface="Times New Roman" panose="02020603050405020304" charset="0"/>
            </a:endParaRPr>
          </a:p>
        </p:txBody>
      </p:sp>
      <p:pic>
        <p:nvPicPr>
          <p:cNvPr id="2097159" name="Content Placeholder 3" descr="06jb1665_barco_2"/>
          <p:cNvPicPr>
            <a:picLocks noChangeAspect="1"/>
          </p:cNvPicPr>
          <p:nvPr>
            <p:ph sz="half" idx="2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4648200" y="2449195"/>
            <a:ext cx="4038600" cy="2403475"/>
          </a:xfrm>
          <a:prstGeom prst="rect"/>
        </p:spPr>
      </p:pic>
    </p:spTree>
  </p:cSld>
  <p:clrMapOvr>
    <a:masterClrMapping/>
  </p:clrMapOvr>
  <p:transition spd="slow">
    <p:wipe dir="l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0" name="Title 1"/>
          <p:cNvSpPr>
            <a:spLocks noGrp="1"/>
          </p:cNvSpPr>
          <p:nvPr>
            <p:ph type="title"/>
          </p:nvPr>
        </p:nvSpPr>
        <p:spPr>
          <a:xfrm>
            <a:off x="457200" y="118110"/>
            <a:ext cx="8229600" cy="855980"/>
          </a:xfrm>
        </p:spPr>
        <p:txBody>
          <a:bodyPr>
            <a:noAutofit/>
          </a:bodyPr>
          <a:p>
            <a:r>
              <a:rPr dirty="0" lang="en-US" smtClean="0">
                <a:latin typeface="Times New Roman" panose="02020603050405020304" charset="0"/>
              </a:rPr>
              <a:t>Pros</a:t>
            </a:r>
            <a:br>
              <a:rPr dirty="0" lang="en-US" smtClean="0">
                <a:latin typeface="Times New Roman" panose="02020603050405020304" charset="0"/>
              </a:rPr>
            </a:br>
            <a:endParaRPr dirty="0" lang="en-US" smtClean="0">
              <a:latin typeface="Times New Roman" panose="02020603050405020304" charset="0"/>
            </a:endParaRPr>
          </a:p>
        </p:txBody>
      </p:sp>
      <p:sp>
        <p:nvSpPr>
          <p:cNvPr id="1048631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indent="0" marL="0">
              <a:buNone/>
            </a:pPr>
            <a:endParaRPr dirty="0" sz="2400" lang="en-US" smtClean="0">
              <a:latin typeface="Times New Roman" panose="02020603050405020304" charset="0"/>
            </a:endParaRPr>
          </a:p>
          <a:p>
            <a:pPr indent="0" marL="0">
              <a:buNone/>
            </a:pPr>
            <a:endParaRPr dirty="0" sz="2400" lang="en-US" smtClean="0">
              <a:latin typeface="Times New Roman" panose="02020603050405020304" charset="0"/>
            </a:endParaRPr>
          </a:p>
          <a:p>
            <a:r>
              <a:rPr dirty="0" sz="2400" lang="en-US" smtClean="0">
                <a:latin typeface="Times New Roman" panose="02020603050405020304" charset="0"/>
              </a:rPr>
              <a:t>Buses don't need to slow down</a:t>
            </a:r>
            <a:endParaRPr dirty="0" sz="2400" lang="en-US" smtClean="0">
              <a:latin typeface="Times New Roman" panose="02020603050405020304" charset="0"/>
            </a:endParaRPr>
          </a:p>
          <a:p>
            <a:r>
              <a:rPr dirty="0" sz="2400" lang="en-US" smtClean="0">
                <a:latin typeface="Times New Roman" panose="02020603050405020304" charset="0"/>
              </a:rPr>
              <a:t>More effective than horizontal treatments at reducing speed</a:t>
            </a:r>
            <a:endParaRPr dirty="0" sz="2400" lang="en-US" smtClean="0">
              <a:latin typeface="Times New Roman" panose="02020603050405020304" charset="0"/>
            </a:endParaRPr>
          </a:p>
          <a:p>
            <a:r>
              <a:rPr dirty="0" sz="2400" lang="en-US" smtClean="0">
                <a:latin typeface="Times New Roman" panose="02020603050405020304" charset="0"/>
              </a:rPr>
              <a:t>Emergency vehicles can travel drive more quickly over cushions than speed humps or tables</a:t>
            </a:r>
            <a:endParaRPr dirty="0" sz="2400" lang="en-US" smtClean="0">
              <a:latin typeface="Times New Roman" panose="02020603050405020304" charset="0"/>
            </a:endParaRPr>
          </a:p>
          <a:p>
            <a:r>
              <a:rPr dirty="0" sz="2400" lang="en-US" smtClean="0">
                <a:latin typeface="Times New Roman" panose="02020603050405020304" charset="0"/>
              </a:rPr>
              <a:t>Can be avoided by cyclists</a:t>
            </a:r>
            <a:endParaRPr dirty="0" sz="2400" lang="en-US" smtClean="0">
              <a:latin typeface="Times New Roman" panose="02020603050405020304" charset="0"/>
            </a:endParaRPr>
          </a:p>
          <a:p>
            <a:r>
              <a:rPr dirty="0" sz="2400" lang="en-US" smtClean="0">
                <a:latin typeface="Times New Roman" panose="02020603050405020304" charset="0"/>
              </a:rPr>
              <a:t>Drainage should not be affected</a:t>
            </a:r>
            <a:endParaRPr dirty="0" sz="2400" lang="en-US" smtClean="0">
              <a:latin typeface="Times New Roman" panose="02020603050405020304" charset="0"/>
            </a:endParaRPr>
          </a:p>
          <a:p>
            <a:pPr indent="0" marL="0">
              <a:buNone/>
            </a:pPr>
            <a:endParaRPr dirty="0" sz="2400" lang="en-US">
              <a:latin typeface="Times New Roman" panose="02020603050405020304" charset="0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Google Shape;2071;p6"/>
          <p:cNvSpPr txBox="1"/>
          <p:nvPr>
            <p:ph type="title"/>
          </p:nvPr>
        </p:nvSpPr>
        <p:spPr>
          <a:xfrm>
            <a:off x="457200" y="190500"/>
            <a:ext cx="8229600" cy="582600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8633" name="Google Shape;2072;p6"/>
          <p:cNvSpPr txBox="1"/>
          <p:nvPr>
            <p:ph type="body" idx="1"/>
          </p:nvPr>
        </p:nvSpPr>
        <p:spPr>
          <a:xfrm>
            <a:off x="457200" y="1171913"/>
            <a:ext cx="8229600" cy="49530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just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 indent="0" lvl="0" marL="457200" rtl="0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 indent="-381000" lvl="0" marL="457200" rtl="0">
              <a:spcBef>
                <a:spcPts val="48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Cars drive considerably faster over speed cushions than speed humps or speed tables.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Bus companies and emergency services may oppose wider speed cushions (e.g. 1.7m wide) which are proven to be more effective at slowing down cars.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Some traffic is likely to transfer onto alternative routes, potentially causing a problem somewhere 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 indent="0" lvl="0" marL="457200" rtl="0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Google Shape;2074;p7"/>
          <p:cNvSpPr txBox="1"/>
          <p:nvPr>
            <p:ph type="title"/>
          </p:nvPr>
        </p:nvSpPr>
        <p:spPr>
          <a:xfrm>
            <a:off x="457200" y="190500"/>
            <a:ext cx="8229600" cy="582600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ACTIBUMP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8603" name="Google Shape;2075;p7"/>
          <p:cNvSpPr txBox="1"/>
          <p:nvPr>
            <p:ph type="body" idx="1"/>
          </p:nvPr>
        </p:nvSpPr>
        <p:spPr>
          <a:xfrm>
            <a:off x="5800127" y="1365304"/>
            <a:ext cx="3129350" cy="49530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-190500" lvl="0" marL="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429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Actibump is a traffic safety system where speeding vehicles activate an inverted </a:t>
            </a:r>
            <a:r>
              <a:rPr sz="2400" lang="en-US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"/>
              </a:rPr>
              <a:t>speed bump</a:t>
            </a: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integrated into the road surface.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1905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97154" name="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 rot="0">
            <a:off x="197870" y="984334"/>
            <a:ext cx="5394426" cy="5714941"/>
          </a:xfrm>
          <a:prstGeom prst="rect"/>
        </p:spPr>
      </p:pic>
    </p:spTree>
  </p:cSld>
  <p:clrMapOvr>
    <a:masterClrMapping/>
  </p:clrMapOvr>
  <p:transition spd="slow">
    <p:wipe dir="l"/>
  </p:transition>
  <p:timing>
    <p:tnLst>
      <p:par>
        <p:cTn dur="indefinite" id="8" nodeType="tmRoot" restart="never">
          <p:childTnLst>
            <p:seq concurrent="1" nextAc="seek">
              <p:cTn evtFilter="cancelBubble" fill="hold" id="9" nodeType="interactiveSeq" restart="whenNotActive">
                <p:stCondLst>
                  <p:cond evt="onClick" delay="0">
                    <p:tgtEl>
                      <p:spTgt spid="20971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11">
                      <p:stCondLst>
                        <p:cond delay="0"/>
                      </p:stCondLst>
                      <p:childTnLst>
                        <p:par>
                          <p:cTn fill="hold" id="12">
                            <p:stCondLst>
                              <p:cond delay="0"/>
                            </p:stCondLst>
                            <p:childTnLst>
                              <p:par>
                                <p:cTn fill="hold" id="13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0"/>
                                        <p:tgtEl>
                                          <p:spTgt spid="20971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4"/>
                  </p:tgtEl>
                </p:cond>
              </p:nextCondLst>
            </p:seq>
            <p:video>
              <p:cMediaNode vol="80000">
                <p:cTn display="0" fill="hold" id="14">
                  <p:stCondLst>
                    <p:cond delay="indefinite"/>
                  </p:stCondLst>
                </p:cTn>
                <p:tgtEl>
                  <p:spTgt spid="209715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Google Shape;2078;p8"/>
          <p:cNvSpPr txBox="1"/>
          <p:nvPr>
            <p:ph type="title"/>
          </p:nvPr>
        </p:nvSpPr>
        <p:spPr>
          <a:xfrm>
            <a:off x="457200" y="190500"/>
            <a:ext cx="8229600" cy="582600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Pros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8595" name="Google Shape;2079;p8"/>
          <p:cNvSpPr txBox="1"/>
          <p:nvPr>
            <p:ph type="body" idx="1"/>
          </p:nvPr>
        </p:nvSpPr>
        <p:spPr>
          <a:xfrm>
            <a:off x="457200" y="1819653"/>
            <a:ext cx="8229600" cy="4156472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Automated system.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Only vehicles travelling above speed limit has to slow down.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Doesn't affect slow vehicles, lower count of deceleration.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Make people follow rules unconsciously.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Google Shape;2081;p9"/>
          <p:cNvSpPr txBox="1"/>
          <p:nvPr>
            <p:ph type="title"/>
          </p:nvPr>
        </p:nvSpPr>
        <p:spPr>
          <a:xfrm>
            <a:off x="457200" y="190500"/>
            <a:ext cx="8229600" cy="582600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Cons</a:t>
            </a:r>
          </a:p>
        </p:txBody>
      </p:sp>
      <p:sp>
        <p:nvSpPr>
          <p:cNvPr id="1048593" name="Google Shape;2082;p9"/>
          <p:cNvSpPr txBox="1"/>
          <p:nvPr>
            <p:ph type="body" idx="1"/>
          </p:nvPr>
        </p:nvSpPr>
        <p:spPr>
          <a:xfrm>
            <a:off x="457200" y="1746878"/>
            <a:ext cx="3908498" cy="3965814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Higher initial cost.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No consideration for emergency vehicles.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Comparitively difficult to maintain.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Applicable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only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to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oneway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roads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Two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wheelers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could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easly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pass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over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this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rPr altLang="en" sz="2400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97153" name="Google Shape;2076;p7" descr="Untitled-1010"/>
          <p:cNvPicPr preferRelativeResize="0">
            <a:picLocks/>
          </p:cNvPicPr>
          <p:nvPr>
            <p:ph type="body" idx="2"/>
          </p:nvPr>
        </p:nvPicPr>
        <p:blipFill rotWithShape="1">
          <a:blip xmlns:r="http://schemas.openxmlformats.org/officeDocument/2006/relationships" r:embed="rId1">
            <a:alphaModFix/>
          </a:blip>
          <a:srcRect l="0" t="0" r="0" b="0"/>
          <a:stretch>
            <a:fillRect/>
          </a:stretch>
        </p:blipFill>
        <p:spPr>
          <a:xfrm>
            <a:off x="4572000" y="1746878"/>
            <a:ext cx="4038600" cy="3808800"/>
          </a:xfrm>
          <a:prstGeom prst="rect"/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Shape 2097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Google Shape;2097168;p2"/>
          <p:cNvSpPr txBox="1"/>
          <p:nvPr>
            <p:ph type="body" idx="1"/>
          </p:nvPr>
        </p:nvSpPr>
        <p:spPr>
          <a:xfrm>
            <a:off x="4268921" y="3429004"/>
            <a:ext cx="4257600" cy="15003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sz="3200" lang="en-US">
                <a:latin typeface="Times New Roman"/>
                <a:ea typeface="Times New Roman"/>
                <a:cs typeface="Times New Roman"/>
                <a:sym typeface="Times New Roman"/>
              </a:rPr>
              <a:t>Thank you….!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 smtClean="0">
                <a:latin typeface="Times New Roman" panose="02020603050405020304" charset="0"/>
              </a:rPr>
              <a:t>INTRODUCTION</a:t>
            </a:r>
            <a:endParaRPr dirty="0" lang="en-US">
              <a:latin typeface="Times New Roman" panose="02020603050405020304" charset="0"/>
            </a:endParaRPr>
          </a:p>
        </p:txBody>
      </p:sp>
      <p:sp>
        <p:nvSpPr>
          <p:cNvPr id="1048612" name="Content Placeholder 2"/>
          <p:cNvSpPr>
            <a:spLocks noGrp="1"/>
          </p:cNvSpPr>
          <p:nvPr>
            <p:ph idx="1"/>
          </p:nvPr>
        </p:nvSpPr>
        <p:spPr>
          <a:xfrm>
            <a:off x="457200" y="1387475"/>
            <a:ext cx="7684135" cy="5059045"/>
          </a:xfrm>
        </p:spPr>
        <p:txBody>
          <a:bodyPr/>
          <a:p>
            <a:pPr algn="just"/>
            <a:r>
              <a:rPr dirty="0" sz="2400" lang="en-US" smtClean="0">
                <a:latin typeface="Times New Roman" panose="02020603050405020304" charset="0"/>
              </a:rPr>
              <a:t>The problem faced in traffic by the traffic police and people has inspired the idea of SSB.</a:t>
            </a:r>
            <a:endParaRPr dirty="0" sz="2400" lang="en-US" smtClean="0">
              <a:latin typeface="Times New Roman" panose="02020603050405020304" charset="0"/>
            </a:endParaRPr>
          </a:p>
          <a:p>
            <a:pPr algn="just"/>
            <a:r>
              <a:rPr dirty="0" sz="2400" lang="en-US" smtClean="0">
                <a:latin typeface="Times New Roman" panose="02020603050405020304" charset="0"/>
              </a:rPr>
              <a:t> It is not just the speed breaker but a kind of automated traffic control system. </a:t>
            </a:r>
            <a:endParaRPr dirty="0" sz="2400" lang="en-US" smtClean="0">
              <a:latin typeface="Times New Roman" panose="02020603050405020304" charset="0"/>
            </a:endParaRPr>
          </a:p>
          <a:p>
            <a:pPr algn="just"/>
            <a:r>
              <a:rPr dirty="0" sz="2400" lang="en-US">
                <a:latin typeface="Times New Roman" panose="02020603050405020304" charset="0"/>
              </a:rPr>
              <a:t>SSB is the product aimed to solve problems of systems like:</a:t>
            </a:r>
            <a:endParaRPr dirty="0" sz="2400" lang="en-US">
              <a:latin typeface="Times New Roman" panose="02020603050405020304" charset="0"/>
            </a:endParaRPr>
          </a:p>
          <a:p>
            <a:pPr algn="just" lvl="2"/>
            <a:r>
              <a:rPr dirty="0" sz="2000" lang="en-US">
                <a:latin typeface="Times New Roman" panose="02020603050405020304" charset="0"/>
              </a:rPr>
              <a:t>Speed bump</a:t>
            </a:r>
            <a:endParaRPr dirty="0" sz="2000" lang="en-US">
              <a:latin typeface="Times New Roman" panose="02020603050405020304" charset="0"/>
            </a:endParaRPr>
          </a:p>
          <a:p>
            <a:pPr algn="just" lvl="2"/>
            <a:r>
              <a:rPr dirty="0" sz="2000" lang="en-US">
                <a:latin typeface="Times New Roman" panose="02020603050405020304" charset="0"/>
              </a:rPr>
              <a:t>Speed table</a:t>
            </a:r>
            <a:endParaRPr dirty="0" sz="2000" lang="en-US">
              <a:latin typeface="Times New Roman" panose="02020603050405020304" charset="0"/>
            </a:endParaRPr>
          </a:p>
          <a:p>
            <a:pPr algn="just" lvl="2"/>
            <a:r>
              <a:rPr dirty="0" sz="2000" lang="en-US">
                <a:latin typeface="Times New Roman" panose="02020603050405020304" charset="0"/>
              </a:rPr>
              <a:t>Speed cushion</a:t>
            </a:r>
            <a:endParaRPr dirty="0" sz="2000" lang="en-US">
              <a:latin typeface="Times New Roman" panose="02020603050405020304" charset="0"/>
            </a:endParaRPr>
          </a:p>
          <a:p>
            <a:pPr algn="just" lvl="2"/>
            <a:r>
              <a:rPr dirty="0" sz="2000" lang="en-US">
                <a:latin typeface="Times New Roman" panose="02020603050405020304" charset="0"/>
              </a:rPr>
              <a:t>Actibump</a:t>
            </a:r>
            <a:endParaRPr dirty="0" sz="2000" lang="en-US">
              <a:latin typeface="Times New Roman" panose="02020603050405020304" charset="0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 smtClean="0">
                <a:latin typeface="Times New Roman" panose="02020603050405020304" charset="0"/>
              </a:rPr>
              <a:t>SPEED BUMB</a:t>
            </a:r>
            <a:endParaRPr dirty="0" lang="en-US">
              <a:latin typeface="Times New Roman" panose="02020603050405020304" charset="0"/>
            </a:endParaRPr>
          </a:p>
        </p:txBody>
      </p:sp>
      <p:sp>
        <p:nvSpPr>
          <p:cNvPr id="1048614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pPr algn="just"/>
            <a:endParaRPr dirty="0" sz="2400" lang="en-US" smtClean="0">
              <a:latin typeface="Times New Roman" panose="02020603050405020304" charset="0"/>
            </a:endParaRPr>
          </a:p>
          <a:p>
            <a:pPr algn="just"/>
            <a:r>
              <a:rPr dirty="0" sz="2400" lang="en-US" smtClean="0">
                <a:latin typeface="Times New Roman" panose="02020603050405020304" charset="0"/>
              </a:rPr>
              <a:t>Speed bumps (or speed breakers) are the common name for a family of </a:t>
            </a:r>
            <a:r>
              <a:rPr dirty="0" sz="2400" lang="en-US" smtClean="0">
                <a:latin typeface="Times New Roman" panose="02020603050405020304" charset="0"/>
                <a:hlinkClick r:id="rId1" tooltip="Traffic calming"/>
              </a:rPr>
              <a:t>traffic </a:t>
            </a:r>
            <a:r>
              <a:rPr dirty="0" sz="2400" lang="en-US" err="1" smtClean="0">
                <a:latin typeface="Times New Roman" panose="02020603050405020304" charset="0"/>
                <a:hlinkClick r:id="rId1" tooltip="Traffic calming"/>
              </a:rPr>
              <a:t>calming</a:t>
            </a:r>
            <a:r>
              <a:rPr dirty="0" sz="2400" lang="en-US" err="1" smtClean="0">
                <a:latin typeface="Times New Roman" panose="02020603050405020304" charset="0"/>
              </a:rPr>
              <a:t>devices</a:t>
            </a:r>
            <a:r>
              <a:rPr dirty="0" sz="2400" lang="en-US" smtClean="0">
                <a:latin typeface="Times New Roman" panose="02020603050405020304" charset="0"/>
              </a:rPr>
              <a:t> that use vertical deflection to slow motor-vehicle traffic in order to improve safety conditions. .</a:t>
            </a:r>
            <a:endParaRPr dirty="0" sz="2400" lang="en-US" smtClean="0">
              <a:latin typeface="Times New Roman" panose="02020603050405020304" charset="0"/>
            </a:endParaRPr>
          </a:p>
        </p:txBody>
      </p:sp>
      <p:pic>
        <p:nvPicPr>
          <p:cNvPr id="2097156" name="Content Placeholder 3" descr="27767239-a-speed-bump-on-a-uk-road"/>
          <p:cNvPicPr>
            <a:picLocks noChangeAspect="1"/>
          </p:cNvPicPr>
          <p:nvPr>
            <p:ph sz="half" idx="2"/>
          </p:nvPr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4685665" y="1546860"/>
            <a:ext cx="3962400" cy="3423920"/>
          </a:xfrm>
          <a:prstGeom prst="rect"/>
        </p:spPr>
      </p:pic>
    </p:spTree>
  </p:cSld>
  <p:clrMapOvr>
    <a:masterClrMapping/>
  </p:clrMapOvr>
  <p:transition spd="slow">
    <p:wipe dir="l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7161" name="Shape 2097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162" name="Google Shape;2097162;p1"/>
          <p:cNvSpPr txBox="1"/>
          <p:nvPr>
            <p:ph type="title"/>
          </p:nvPr>
        </p:nvSpPr>
        <p:spPr>
          <a:xfrm>
            <a:off x="457200" y="190500"/>
            <a:ext cx="82296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Pros </a:t>
            </a:r>
            <a:b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7163" name="Google Shape;2097163;p1"/>
          <p:cNvSpPr txBox="1"/>
          <p:nvPr>
            <p:ph idx="1" type="body"/>
          </p:nvPr>
        </p:nvSpPr>
        <p:spPr>
          <a:xfrm>
            <a:off x="457200" y="1226677"/>
            <a:ext cx="465960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0500" lvl="0" marL="3429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just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Reduces speed.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just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Diverts traffic to another streets, which is positive if the traffic is diverted from a local to a collector arterial street.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just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Speed and volume changes tend to remain over time.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road-44143__340" id="2097164" name="Google Shape;2097164;p1"/>
          <p:cNvPicPr preferRelativeResize="0"/>
          <p:nvPr>
            <p:ph idx="2" type="body"/>
          </p:nvPr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29844" y="1809750"/>
            <a:ext cx="2428800" cy="32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7165" name="Shape 2097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166" name="Google Shape;2097166;p2"/>
          <p:cNvSpPr txBox="1"/>
          <p:nvPr>
            <p:ph type="title"/>
          </p:nvPr>
        </p:nvSpPr>
        <p:spPr>
          <a:xfrm>
            <a:off x="457200" y="190500"/>
            <a:ext cx="82296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PROS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7167" name="Google Shape;2097167;p2"/>
          <p:cNvSpPr txBox="1"/>
          <p:nvPr>
            <p:ph idx="1" type="body"/>
          </p:nvPr>
        </p:nvSpPr>
        <p:spPr>
          <a:xfrm>
            <a:off x="457200" y="1651931"/>
            <a:ext cx="8229600" cy="4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90500" lvl="0" marL="3429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just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just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Potential to reduce accident rates.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just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Fewer citizen complaints.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just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Increased safety.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just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Residents usually report that they are effective and generally support them.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342900" rtl="0" algn="just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0" marL="342900" rtl="0" algn="just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Google Shape;2065;p4"/>
          <p:cNvSpPr txBox="1"/>
          <p:nvPr>
            <p:ph type="title"/>
          </p:nvPr>
        </p:nvSpPr>
        <p:spPr>
          <a:xfrm>
            <a:off x="457200" y="190500"/>
            <a:ext cx="8229600" cy="582600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Cons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8620" name="Google Shape;2066;p4"/>
          <p:cNvSpPr txBox="1"/>
          <p:nvPr>
            <p:ph type="body" idx="1"/>
          </p:nvPr>
        </p:nvSpPr>
        <p:spPr>
          <a:xfrm>
            <a:off x="457194" y="982500"/>
            <a:ext cx="8229600" cy="48930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p>
            <a:pPr algn="l" indent="-190500" lvl="0" marL="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1905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429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May divert traffic to other local streets thus moving the problem.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429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Large trucks, buses and emergency vehicles must pass over the humps at a low speed or risk possible loss of control.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429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Humps require signing and striping; some residents object to these signs and markings as unattractive.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429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Noise levels increase at the hump due to deceleration/acceleration and the noise of a vehicle going over the humps.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Google Shape;2068;p5"/>
          <p:cNvSpPr txBox="1"/>
          <p:nvPr>
            <p:ph type="title"/>
          </p:nvPr>
        </p:nvSpPr>
        <p:spPr>
          <a:xfrm>
            <a:off x="457200" y="190500"/>
            <a:ext cx="8229600" cy="582600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CONS</a:t>
            </a:r>
          </a:p>
        </p:txBody>
      </p:sp>
      <p:sp>
        <p:nvSpPr>
          <p:cNvPr id="1048622" name="Google Shape;2069;p5"/>
          <p:cNvSpPr txBox="1"/>
          <p:nvPr>
            <p:ph type="body" idx="1"/>
          </p:nvPr>
        </p:nvSpPr>
        <p:spPr>
          <a:xfrm>
            <a:off x="457200" y="1855923"/>
            <a:ext cx="8229600" cy="4001012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-342900" lvl="0" marL="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Gutter running (swerving off road into gutter or sidewalk to avoid hump with some tires.)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429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Potential vehicle damage if  traversed at high speeds.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429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Longer emergency vehicle response times possible.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429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Additional program to administer.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429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Initial construction and continuing maintenance costs.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1905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190500" lvl="0" marL="3429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p:transition spd="slow">
    <p:wipe dir="l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 smtClean="0">
                <a:latin typeface="Times New Roman" panose="02020603050405020304" charset="0"/>
              </a:rPr>
              <a:t>SPEED TABLE</a:t>
            </a:r>
            <a:endParaRPr dirty="0" lang="en-US">
              <a:latin typeface="Times New Roman" panose="02020603050405020304" charset="0"/>
            </a:endParaRPr>
          </a:p>
        </p:txBody>
      </p:sp>
      <p:sp>
        <p:nvSpPr>
          <p:cNvPr id="1048624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p>
            <a:pPr algn="just"/>
            <a:endParaRPr dirty="0" sz="2400" lang="en-US" smtClean="0">
              <a:latin typeface="Times New Roman" panose="02020603050405020304" charset="0"/>
            </a:endParaRPr>
          </a:p>
          <a:p>
            <a:pPr algn="just"/>
            <a:r>
              <a:rPr dirty="0" sz="2400" lang="en-US" smtClean="0">
                <a:latin typeface="Times New Roman" panose="02020603050405020304" charset="0"/>
              </a:rPr>
              <a:t>Speed tables are midblock traffic calming devices that raise the entire wheelbase of a vehicle to reduce its </a:t>
            </a:r>
            <a:r>
              <a:rPr dirty="0" sz="2400" lang="en-US" err="1" smtClean="0">
                <a:latin typeface="Times New Roman" panose="02020603050405020304" charset="0"/>
              </a:rPr>
              <a:t>traffic</a:t>
            </a:r>
            <a:r>
              <a:rPr dirty="0" sz="2400" lang="en-US" smtClean="0">
                <a:latin typeface="Times New Roman" panose="02020603050405020304" charset="0"/>
              </a:rPr>
              <a:t> speed.</a:t>
            </a:r>
            <a:endParaRPr dirty="0" sz="2400" lang="en-US" smtClean="0">
              <a:latin typeface="Times New Roman" panose="02020603050405020304" charset="0"/>
            </a:endParaRPr>
          </a:p>
          <a:p>
            <a:pPr algn="just"/>
            <a:r>
              <a:rPr dirty="0" sz="2400" lang="en-US" smtClean="0">
                <a:latin typeface="Times New Roman" panose="02020603050405020304" charset="0"/>
              </a:rPr>
              <a:t>Speed tables may be used on collector streets and/or transit and emergency response routes. </a:t>
            </a:r>
            <a:endParaRPr dirty="0" sz="2400" lang="en-US">
              <a:latin typeface="Times New Roman" panose="02020603050405020304" charset="0"/>
            </a:endParaRPr>
          </a:p>
        </p:txBody>
      </p:sp>
      <p:pic>
        <p:nvPicPr>
          <p:cNvPr id="2097158" name="Content Placeholder 3" descr="TN-418210_lakeworthimage"/>
          <p:cNvPicPr>
            <a:picLocks noChangeAspect="1"/>
          </p:cNvPicPr>
          <p:nvPr>
            <p:ph sz="half" idx="2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4761865" y="2475865"/>
            <a:ext cx="3810000" cy="2349500"/>
          </a:xfrm>
          <a:prstGeom prst="rect"/>
        </p:spPr>
      </p:pic>
    </p:spTree>
  </p:cSld>
  <p:clrMapOvr>
    <a:masterClrMapping/>
  </p:clrMapOvr>
  <p:transition spd="slow">
    <p:wipe dir="l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Shape 2097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Google Shape;2097164;p1"/>
          <p:cNvSpPr txBox="1"/>
          <p:nvPr>
            <p:ph type="title"/>
          </p:nvPr>
        </p:nvSpPr>
        <p:spPr>
          <a:xfrm>
            <a:off x="457200" y="190500"/>
            <a:ext cx="8229600" cy="582600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Pros and Cons</a:t>
            </a:r>
          </a:p>
        </p:txBody>
      </p:sp>
      <p:sp>
        <p:nvSpPr>
          <p:cNvPr id="1048626" name="Google Shape;2097165;p1"/>
          <p:cNvSpPr txBox="1"/>
          <p:nvPr>
            <p:ph type="body" idx="1"/>
          </p:nvPr>
        </p:nvSpPr>
        <p:spPr>
          <a:xfrm>
            <a:off x="457200" y="1174750"/>
            <a:ext cx="4038600" cy="49530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Pros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64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Applicable to 2 way streets.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Relatively easy to maintaine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8627" name="Google Shape;2097166;p1"/>
          <p:cNvSpPr txBox="1"/>
          <p:nvPr>
            <p:ph type="body" idx="2"/>
          </p:nvPr>
        </p:nvSpPr>
        <p:spPr>
          <a:xfrm>
            <a:off x="4648200" y="1174750"/>
            <a:ext cx="4038600" cy="49530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-139700" lvl="0" marL="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Cons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Speed tables should not be applied on streets wider than 50 feet.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sz="2400" lang="en-US">
                <a:latin typeface="Times New Roman"/>
                <a:ea typeface="Times New Roman"/>
                <a:cs typeface="Times New Roman"/>
                <a:sym typeface="Times New Roman"/>
              </a:rPr>
              <a:t>Comparitively costly than speed bumps.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wipe dir="l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>
  <p:tag name="may_ignore_ucw" val="true"/>
  <p:tag name="ppt/slides/slide4.xml" val="3889955695"/>
  <p:tag name="ppt/slides/slide5.xml" val="1939466752"/>
  <p:tag name="ppt/slideLayouts/slideLayout1.xml" val="451943435"/>
  <p:tag name="ppt/media/image1.jpeg" val="2595968759"/>
  <p:tag name="ppt/slideLayouts/slideLayout2.xml" val="3288172846"/>
  <p:tag name="ppt/slideLayouts/slideLayout3.xml" val="232448550"/>
  <p:tag name="ppt/slideLayouts/slideLayout4.xml" val="350490290"/>
  <p:tag name="ppt/slideLayouts/slideLayout5.xml" val="4061710559"/>
  <p:tag name="ppt/slideLayouts/slideLayout6.xml" val="214086121"/>
  <p:tag name="ppt/slideLayouts/slideLayout7.xml" val="2695858923"/>
  <p:tag name="ppt/slideLayouts/slideLayout8.xml" val="2254621413"/>
  <p:tag name="ppt/slideLayouts/slideLayout9.xml" val="2571104738"/>
  <p:tag name="ppt/slideLayouts/slideLayout10.xml" val="4009123052"/>
  <p:tag name="ppt/slideLayouts/slideLayout11.xml" val="3820508255"/>
  <p:tag name="ppt/slideMasters/slideMaster1.xml" val="2355590724"/>
  <p:tag name="ppt/media/image2.jpeg" val="2150668771"/>
  <p:tag name="ppt/theme/theme1.xml" val="3594987312"/>
  <p:tag name="ppt/notesMasters/notesMaster1.xml" val="383137411"/>
  <p:tag name="ppt/theme/theme2.xml" val="1176025606"/>
  <p:tag name="ppt/slides/slide1.xml" val="4190593469"/>
  <p:tag name="ppt/slides/slide2.xml" val="946660250"/>
  <p:tag name="ppt/slides/slide3.xml" val="3680087489"/>
  <p:tag name="ppt/media/image3.jpeg" val="1458664993"/>
  <p:tag name="ppt/media/image4.png" val="2801461511"/>
  <p:tag name="ppt/slides/slide6.xml" val="2828685163"/>
  <p:tag name="ppt/slides/slide7.xml" val="532842265"/>
  <p:tag name="ppt/slides/slide8.xml" val="1253741451"/>
  <p:tag name="ppt/media/image5.jpeg" val="2028049638"/>
  <p:tag name="ppt/slides/slide9.xml" val="671873608"/>
  <p:tag name="ppt/slides/slide10.xml" val="242882765"/>
  <p:tag name="ppt/media/image6.jpeg" val="163629651"/>
  <p:tag name="ppt/slides/slide11.xml" val="964545057"/>
  <p:tag name="ppt/slides/slide12.xml" val="3162923876"/>
  <p:tag name="ppt/slides/slide13.xml" val="3463725607"/>
  <p:tag name="ppt/media/media1.mp4" val="2127485192"/>
  <p:tag name="ppt/media/image7.png" val="711587400"/>
  <p:tag name="ppt/slides/slide14.xml" val="3318138607"/>
  <p:tag name="ppt/slides/slide15.xml" val="1811461133"/>
  <p:tag name="ppt/media/image8.jpeg" val="1447410195"/>
  <p:tag name="ppt/slides/slide16.xml" val="2759792417"/>
</p:tagLst>
</file>

<file path=ppt/theme/theme1.xml><?xml version="1.0" encoding="utf-8"?>
<a:theme xmlns:a="http://schemas.openxmlformats.org/drawingml/2006/main" name="Communications and Dialogues">
  <a:themeElements>
    <a:clrScheme name="Communications and Dialogu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Communications and Dialogu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ah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anchor="ctr" anchorCtr="0" bIns="45720" compatLnSpc="1" lIns="91440" numCol="1" rIns="91440" tIns="45720" vert="horz" wrap="none"/>
      <a:lstStyle>
        <a:defPPr algn="l" defTabSz="914400" eaLnBrk="1" fontAlgn="base" hangingPunct="1" indent="0" latinLnBrk="0" marL="0" marR="0" rtl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altLang="en-US" baseline="0" b="0" cap="none" sz="1800" i="0" kumimoji="0" lang="zh-CN" normalizeH="0" strike="noStrike" u="none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ah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anchor="ctr" anchorCtr="0" bIns="45720" compatLnSpc="1" lIns="91440" numCol="1" rIns="91440" tIns="45720" vert="horz" wrap="none"/>
      <a:lstStyle>
        <a:defPPr algn="l" defTabSz="914400" eaLnBrk="1" fontAlgn="base" hangingPunct="1" indent="0" latinLnBrk="0" marL="0" marR="0" rtl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altLang="en-US" baseline="0" b="0" cap="none" sz="1800" i="0" kumimoji="0" lang="zh-CN" normalizeH="0" strike="noStrike" u="none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Communications and Dialogu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